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44" r:id="rId3"/>
    <p:sldId id="346" r:id="rId4"/>
    <p:sldId id="347" r:id="rId5"/>
    <p:sldId id="348" r:id="rId6"/>
    <p:sldId id="349" r:id="rId7"/>
    <p:sldId id="352" r:id="rId8"/>
    <p:sldId id="353" r:id="rId9"/>
    <p:sldId id="354" r:id="rId10"/>
    <p:sldId id="355" r:id="rId11"/>
    <p:sldId id="350" r:id="rId12"/>
    <p:sldId id="351" r:id="rId13"/>
    <p:sldId id="298" r:id="rId1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5" d="100"/>
          <a:sy n="85" d="100"/>
        </p:scale>
        <p:origin x="140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10</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8713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11</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33834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93845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13</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477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5809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5777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7608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42012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84852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19123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824303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1800" dirty="0">
                <a:solidFill>
                  <a:srgbClr val="000000"/>
                </a:solidFill>
                <a:latin typeface="Calibri" panose="020F0502020204030204" pitchFamily="34" charset="0"/>
                <a:cs typeface="Calibri" panose="020F0502020204030204" pitchFamily="34" charset="0"/>
              </a:rPr>
              <a:t>3. KATILARIN MONTAJI</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 3.1. MONTAJ SAYFASINA PARÇA VE İLİŞKİ EKLEME </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 3.1.1. New Component (Montaj Bileşeni) Komutu </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 3.1.2. </a:t>
            </a:r>
            <a:r>
              <a:rPr lang="tr-TR" sz="1800" dirty="0" err="1">
                <a:solidFill>
                  <a:srgbClr val="000000"/>
                </a:solidFill>
                <a:latin typeface="Calibri" panose="020F0502020204030204" pitchFamily="34" charset="0"/>
                <a:cs typeface="Calibri" panose="020F0502020204030204" pitchFamily="34" charset="0"/>
              </a:rPr>
              <a:t>Joint</a:t>
            </a:r>
            <a:r>
              <a:rPr lang="tr-TR" sz="1800" dirty="0">
                <a:solidFill>
                  <a:srgbClr val="000000"/>
                </a:solidFill>
                <a:latin typeface="Calibri" panose="020F0502020204030204" pitchFamily="34" charset="0"/>
                <a:cs typeface="Calibri" panose="020F0502020204030204" pitchFamily="34" charset="0"/>
              </a:rPr>
              <a:t> (Montaj İlişkisi) Komutu </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MONTAJI</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Montajırı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2B3DA6B0-A4FB-7C25-F5DA-67D3F62ED8A4}"/>
              </a:ext>
            </a:extLst>
          </p:cNvPr>
          <p:cNvPicPr>
            <a:picLocks noChangeAspect="1"/>
          </p:cNvPicPr>
          <p:nvPr/>
        </p:nvPicPr>
        <p:blipFill rotWithShape="1">
          <a:blip r:embed="rId4"/>
          <a:srcRect l="25588" t="36000" r="36613" b="16400"/>
          <a:stretch/>
        </p:blipFill>
        <p:spPr>
          <a:xfrm>
            <a:off x="1187624" y="1844824"/>
            <a:ext cx="6768752" cy="4794533"/>
          </a:xfrm>
          <a:prstGeom prst="rect">
            <a:avLst/>
          </a:prstGeom>
        </p:spPr>
      </p:pic>
    </p:spTree>
    <p:extLst>
      <p:ext uri="{BB962C8B-B14F-4D97-AF65-F5344CB8AC3E}">
        <p14:creationId xmlns:p14="http://schemas.microsoft.com/office/powerpoint/2010/main" val="124131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56BEAC13-6821-DA8F-EA15-D8FC2C0D04C5}"/>
              </a:ext>
            </a:extLst>
          </p:cNvPr>
          <p:cNvPicPr>
            <a:picLocks noChangeAspect="1"/>
          </p:cNvPicPr>
          <p:nvPr/>
        </p:nvPicPr>
        <p:blipFill>
          <a:blip r:embed="rId4"/>
          <a:stretch>
            <a:fillRect/>
          </a:stretch>
        </p:blipFill>
        <p:spPr>
          <a:xfrm>
            <a:off x="1457908" y="1916832"/>
            <a:ext cx="6228184" cy="3503354"/>
          </a:xfrm>
          <a:prstGeom prst="rect">
            <a:avLst/>
          </a:prstGeom>
        </p:spPr>
      </p:pic>
    </p:spTree>
    <p:extLst>
      <p:ext uri="{BB962C8B-B14F-4D97-AF65-F5344CB8AC3E}">
        <p14:creationId xmlns:p14="http://schemas.microsoft.com/office/powerpoint/2010/main" val="351121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1556792"/>
            <a:ext cx="8136904" cy="1077218"/>
          </a:xfrm>
          <a:prstGeom prst="rect">
            <a:avLst/>
          </a:prstGeom>
          <a:noFill/>
        </p:spPr>
        <p:txBody>
          <a:bodyPr wrap="square">
            <a:spAutoFit/>
          </a:bodyPr>
          <a:lstStyle/>
          <a:p>
            <a:pPr indent="268288" algn="l"/>
            <a:r>
              <a:rPr lang="tr-TR" sz="1600" dirty="0"/>
              <a:t>Düzlem kesitleri, oluşturulan yollar aracılığı ile sınırlandırılabilir. </a:t>
            </a:r>
            <a:r>
              <a:rPr lang="tr-TR" sz="1600" dirty="0" err="1"/>
              <a:t>Aağıdaki</a:t>
            </a:r>
            <a:r>
              <a:rPr lang="tr-TR" sz="1600" dirty="0"/>
              <a:t> a’da iki düzlemde çizilen daireler ve XZ düzlemimde oluşturulan </a:t>
            </a:r>
            <a:r>
              <a:rPr lang="tr-TR" sz="1600" dirty="0" err="1"/>
              <a:t>rail</a:t>
            </a:r>
            <a:r>
              <a:rPr lang="tr-TR" sz="1600" dirty="0"/>
              <a:t> (yol) görülmektedir. </a:t>
            </a:r>
          </a:p>
          <a:p>
            <a:pPr indent="268288" algn="l"/>
            <a:r>
              <a:rPr lang="tr-TR" sz="1600" dirty="0" err="1"/>
              <a:t>Loft</a:t>
            </a:r>
            <a:r>
              <a:rPr lang="tr-TR" sz="1600" dirty="0"/>
              <a:t> komutunda profiller seçildikten sonra </a:t>
            </a:r>
          </a:p>
          <a:p>
            <a:pPr indent="268288" algn="l"/>
            <a:r>
              <a:rPr lang="tr-TR" sz="1600" dirty="0" err="1"/>
              <a:t>rail</a:t>
            </a:r>
            <a:r>
              <a:rPr lang="tr-TR" sz="1600" dirty="0"/>
              <a:t> sekmesi ile yol seçilerek çizim tamamlanır (b).</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0B1F5EA2-FC43-0A32-64DD-424F4E3B3E0C}"/>
              </a:ext>
            </a:extLst>
          </p:cNvPr>
          <p:cNvPicPr>
            <a:picLocks noChangeAspect="1"/>
          </p:cNvPicPr>
          <p:nvPr/>
        </p:nvPicPr>
        <p:blipFill rotWithShape="1">
          <a:blip r:embed="rId4"/>
          <a:srcRect l="31100" t="52138" r="28738" b="27600"/>
          <a:stretch/>
        </p:blipFill>
        <p:spPr>
          <a:xfrm>
            <a:off x="683568" y="3192939"/>
            <a:ext cx="7266500" cy="2062104"/>
          </a:xfrm>
          <a:prstGeom prst="rect">
            <a:avLst/>
          </a:prstGeom>
        </p:spPr>
      </p:pic>
    </p:spTree>
    <p:extLst>
      <p:ext uri="{BB962C8B-B14F-4D97-AF65-F5344CB8AC3E}">
        <p14:creationId xmlns:p14="http://schemas.microsoft.com/office/powerpoint/2010/main" val="370072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384995"/>
          </a:xfrm>
          <a:prstGeom prst="rect">
            <a:avLst/>
          </a:prstGeom>
          <a:noFill/>
        </p:spPr>
        <p:txBody>
          <a:bodyPr wrap="square">
            <a:spAutoFit/>
          </a:bodyPr>
          <a:lstStyle/>
          <a:p>
            <a:pPr indent="273050" algn="l"/>
            <a:r>
              <a:rPr lang="tr-TR" sz="1400" dirty="0"/>
              <a:t>	CAD programları ile oluşturulan katı modeller belli mekanik ilişkiler ile bir araya getirilerek montajları yapılabilir. Bu sayede montajı oluşturulan parçaların birbirlerine göre doğru çalışıp çalışmama durumları kontrol edilebilir. Ayrıca parçaların animasyonları oluşturularak çalışma prensiplerine uygunluğu denetlenebilir.</a:t>
            </a:r>
          </a:p>
          <a:p>
            <a:pPr algn="l"/>
            <a:r>
              <a:rPr lang="tr-TR" sz="1400" dirty="0"/>
              <a:t> 	Fusion 360 programında parça montajları için ayrı bir dosya açılmasına gerek yoktur. Parça çizimlerinin yapıldığı dosyalarda montaj yapılabilir.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3BABA607-A757-2E55-F4E6-6C7B4F687705}"/>
              </a:ext>
            </a:extLst>
          </p:cNvPr>
          <p:cNvPicPr>
            <a:picLocks noChangeAspect="1"/>
          </p:cNvPicPr>
          <p:nvPr/>
        </p:nvPicPr>
        <p:blipFill rotWithShape="1">
          <a:blip r:embed="rId4"/>
          <a:srcRect l="26252" t="39518" r="38519" b="18975"/>
          <a:stretch/>
        </p:blipFill>
        <p:spPr>
          <a:xfrm>
            <a:off x="485292" y="3436905"/>
            <a:ext cx="4480289" cy="2969170"/>
          </a:xfrm>
          <a:prstGeom prst="rect">
            <a:avLst/>
          </a:prstGeom>
        </p:spPr>
      </p:pic>
      <p:sp>
        <p:nvSpPr>
          <p:cNvPr id="9" name="Metin kutusu 8">
            <a:extLst>
              <a:ext uri="{FF2B5EF4-FFF2-40B4-BE49-F238E27FC236}">
                <a16:creationId xmlns:a16="http://schemas.microsoft.com/office/drawing/2014/main" id="{DEBC0C1F-A34C-A7E1-8EBD-63612ED63717}"/>
              </a:ext>
            </a:extLst>
          </p:cNvPr>
          <p:cNvSpPr txBox="1"/>
          <p:nvPr/>
        </p:nvSpPr>
        <p:spPr>
          <a:xfrm>
            <a:off x="5091420" y="3573016"/>
            <a:ext cx="3729052" cy="2893100"/>
          </a:xfrm>
          <a:prstGeom prst="rect">
            <a:avLst/>
          </a:prstGeom>
          <a:noFill/>
        </p:spPr>
        <p:txBody>
          <a:bodyPr wrap="square">
            <a:spAutoFit/>
          </a:bodyPr>
          <a:lstStyle/>
          <a:p>
            <a:pPr algn="l"/>
            <a:r>
              <a:rPr lang="tr-TR" sz="1400" dirty="0"/>
              <a:t>Görsel de aynı dosya içinde montaj parçaları ve montaj yapılmış parçanın gerçekçi görüntüsü ve tel kafes görüntüsü verilmiştir.</a:t>
            </a:r>
          </a:p>
          <a:p>
            <a:pPr algn="l"/>
            <a:r>
              <a:rPr lang="tr-TR" sz="1400" dirty="0"/>
              <a:t> Üç boyutlu modeller katı gövde olarak çizildiğinde doğrudan montaj ortamında kullanılamaz. Montaja uygun hâle getirilmeleri için bazı işlemler yapılması gerekir. Bunun yanında parçalardan birinin gövde olarak sabit hâle getirilmesi gerekmektedir. </a:t>
            </a:r>
          </a:p>
          <a:p>
            <a:pPr algn="l"/>
            <a:r>
              <a:rPr lang="tr-TR" sz="1400" dirty="0"/>
              <a:t>Katı gövdelerin montaj yapılabilir hâle getirilebilmeleri için Component komutu kullanılır.</a:t>
            </a:r>
          </a:p>
        </p:txBody>
      </p:sp>
    </p:spTree>
    <p:extLst>
      <p:ext uri="{BB962C8B-B14F-4D97-AF65-F5344CB8AC3E}">
        <p14:creationId xmlns:p14="http://schemas.microsoft.com/office/powerpoint/2010/main" val="174326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877437"/>
          </a:xfrm>
          <a:prstGeom prst="rect">
            <a:avLst/>
          </a:prstGeom>
          <a:noFill/>
        </p:spPr>
        <p:txBody>
          <a:bodyPr wrap="square">
            <a:spAutoFit/>
          </a:bodyPr>
          <a:lstStyle/>
          <a:p>
            <a:pPr marL="273050" indent="-273050" algn="l"/>
            <a:r>
              <a:rPr lang="en-US" sz="1800" b="1" u="sng" dirty="0"/>
              <a:t>3.1.1. New Component (</a:t>
            </a:r>
            <a:r>
              <a:rPr lang="en-US" sz="1800" b="1" u="sng" dirty="0" err="1"/>
              <a:t>Montaj</a:t>
            </a:r>
            <a:r>
              <a:rPr lang="en-US" sz="1800" b="1" u="sng" dirty="0"/>
              <a:t> </a:t>
            </a:r>
            <a:r>
              <a:rPr lang="en-US" sz="1800" b="1" u="sng" dirty="0" err="1"/>
              <a:t>Bileşeni</a:t>
            </a:r>
            <a:r>
              <a:rPr lang="en-US" sz="1800" b="1" u="sng" dirty="0"/>
              <a:t>) </a:t>
            </a:r>
            <a:r>
              <a:rPr lang="en-US" sz="1800" b="1" u="sng" dirty="0" err="1"/>
              <a:t>Komutu</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DESING&gt;ASSAMBLE&gt;New Component</a:t>
            </a:r>
          </a:p>
          <a:p>
            <a:pPr algn="l"/>
            <a:r>
              <a:rPr lang="tr-TR" sz="1400" b="1" dirty="0"/>
              <a:t>Klavye Kısa yolu: O</a:t>
            </a:r>
            <a:endParaRPr lang="tr-TR" sz="1400" dirty="0"/>
          </a:p>
          <a:p>
            <a:pPr algn="l"/>
            <a:r>
              <a:rPr lang="tr-TR" sz="1400" dirty="0"/>
              <a:t>	Montaj ortamında üç boyutlu tasarımların hareket etmesi beklenir. Fakat modeller oluşturulduk-</a:t>
            </a:r>
            <a:r>
              <a:rPr lang="tr-TR" sz="1400" dirty="0" err="1"/>
              <a:t>larında</a:t>
            </a:r>
            <a:r>
              <a:rPr lang="tr-TR" sz="1400" dirty="0"/>
              <a:t> </a:t>
            </a:r>
            <a:r>
              <a:rPr lang="tr-TR" sz="1400" dirty="0" err="1"/>
              <a:t>Bodies</a:t>
            </a:r>
            <a:r>
              <a:rPr lang="tr-TR" sz="1400" dirty="0"/>
              <a:t> bölümünde gövde olarak tanımlanır ve hareket etmez (a).</a:t>
            </a:r>
          </a:p>
          <a:p>
            <a:pPr algn="l"/>
            <a:r>
              <a:rPr lang="tr-TR" sz="1400" dirty="0"/>
              <a:t> Parçaların montaja hazır hâle getirilebilmesi için Component bileşeni hâline getirilmesi gerekir (b)</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5CB27026-312C-3D12-F3C3-7AA8A6A7D16E}"/>
              </a:ext>
            </a:extLst>
          </p:cNvPr>
          <p:cNvPicPr>
            <a:picLocks noChangeAspect="1"/>
          </p:cNvPicPr>
          <p:nvPr/>
        </p:nvPicPr>
        <p:blipFill rotWithShape="1">
          <a:blip r:embed="rId4"/>
          <a:srcRect l="33463" t="54200" r="63758" b="41188"/>
          <a:stretch/>
        </p:blipFill>
        <p:spPr>
          <a:xfrm>
            <a:off x="1619672" y="2348880"/>
            <a:ext cx="462909" cy="432048"/>
          </a:xfrm>
          <a:prstGeom prst="rect">
            <a:avLst/>
          </a:prstGeom>
        </p:spPr>
      </p:pic>
      <p:pic>
        <p:nvPicPr>
          <p:cNvPr id="8" name="Resim 7">
            <a:extLst>
              <a:ext uri="{FF2B5EF4-FFF2-40B4-BE49-F238E27FC236}">
                <a16:creationId xmlns:a16="http://schemas.microsoft.com/office/drawing/2014/main" id="{0B942944-0B2E-B724-2DFC-D94880FC8691}"/>
              </a:ext>
            </a:extLst>
          </p:cNvPr>
          <p:cNvPicPr>
            <a:picLocks noChangeAspect="1"/>
          </p:cNvPicPr>
          <p:nvPr/>
        </p:nvPicPr>
        <p:blipFill rotWithShape="1">
          <a:blip r:embed="rId5"/>
          <a:srcRect l="29525" t="26200" r="42913" b="53397"/>
          <a:stretch/>
        </p:blipFill>
        <p:spPr>
          <a:xfrm>
            <a:off x="1222263" y="3999349"/>
            <a:ext cx="6552728" cy="2728461"/>
          </a:xfrm>
          <a:prstGeom prst="rect">
            <a:avLst/>
          </a:prstGeom>
        </p:spPr>
      </p:pic>
    </p:spTree>
    <p:extLst>
      <p:ext uri="{BB962C8B-B14F-4D97-AF65-F5344CB8AC3E}">
        <p14:creationId xmlns:p14="http://schemas.microsoft.com/office/powerpoint/2010/main" val="136297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179512" y="1539769"/>
            <a:ext cx="8568952" cy="2062103"/>
          </a:xfrm>
          <a:prstGeom prst="rect">
            <a:avLst/>
          </a:prstGeom>
          <a:noFill/>
        </p:spPr>
        <p:txBody>
          <a:bodyPr wrap="square">
            <a:spAutoFit/>
          </a:bodyPr>
          <a:lstStyle/>
          <a:p>
            <a:pPr indent="268288" algn="l"/>
            <a:r>
              <a:rPr lang="tr-TR" sz="1600" dirty="0"/>
              <a:t>Montaj için kullanılacak parçaların Component bileşen hâline getirilebilmesinin en kolay yolu; oluşturulan </a:t>
            </a:r>
            <a:r>
              <a:rPr lang="tr-TR" sz="1600" dirty="0" err="1"/>
              <a:t>Bodies</a:t>
            </a:r>
            <a:r>
              <a:rPr lang="tr-TR" sz="1600" dirty="0"/>
              <a:t> (Gövdeler) üzerinde iken farenin sağ tuşuna bir kez basarak açılan pencereden </a:t>
            </a:r>
            <a:r>
              <a:rPr lang="tr-TR" sz="1600" b="1" dirty="0" err="1"/>
              <a:t>Create</a:t>
            </a:r>
            <a:r>
              <a:rPr lang="tr-TR" sz="1600" b="1" dirty="0"/>
              <a:t> Component </a:t>
            </a:r>
            <a:r>
              <a:rPr lang="tr-TR" sz="1600" b="1" dirty="0" err="1"/>
              <a:t>from</a:t>
            </a:r>
            <a:r>
              <a:rPr lang="tr-TR" sz="1600" b="1" dirty="0"/>
              <a:t> </a:t>
            </a:r>
            <a:r>
              <a:rPr lang="tr-TR" sz="1600" b="1" dirty="0" err="1"/>
              <a:t>Bodies</a:t>
            </a:r>
            <a:r>
              <a:rPr lang="tr-TR" sz="1600" b="1" dirty="0"/>
              <a:t> </a:t>
            </a:r>
            <a:r>
              <a:rPr lang="tr-TR" sz="1600" dirty="0"/>
              <a:t>komutunun seçilmesidir (3). </a:t>
            </a:r>
          </a:p>
          <a:p>
            <a:pPr indent="268288" algn="l"/>
            <a:r>
              <a:rPr lang="tr-TR" sz="1600" dirty="0"/>
              <a:t>Bu aşamadan sonra montaj bileşeni olan parçamız hareket eder hâle gelecektir.</a:t>
            </a:r>
          </a:p>
          <a:p>
            <a:pPr indent="268288" algn="l"/>
            <a:r>
              <a:rPr lang="tr-TR" sz="1600" dirty="0"/>
              <a:t> Montaj ortamında bir tane parçanın sabit kalması gerekir. Genel olarak bu parçaya gövde denir. Sabit kalma durumunu ya modeli Body olarak bırakarak ya da soy ağacında Component olan parça üzerinde farenin sağ tuşuna bir kez basarak açılan pencereden </a:t>
            </a:r>
            <a:r>
              <a:rPr lang="tr-TR" sz="1600" b="1" dirty="0" err="1"/>
              <a:t>Ground</a:t>
            </a:r>
            <a:r>
              <a:rPr lang="tr-TR" sz="1600" dirty="0"/>
              <a:t> komutu seçilerek sabit hâle getirilir (4)</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6D15BA57-E326-4BB2-9B67-5617DB934C4E}"/>
              </a:ext>
            </a:extLst>
          </p:cNvPr>
          <p:cNvPicPr>
            <a:picLocks noChangeAspect="1"/>
          </p:cNvPicPr>
          <p:nvPr/>
        </p:nvPicPr>
        <p:blipFill rotWithShape="1">
          <a:blip r:embed="rId4"/>
          <a:srcRect l="24800" t="34600" r="41338" b="39492"/>
          <a:stretch/>
        </p:blipFill>
        <p:spPr>
          <a:xfrm>
            <a:off x="862004" y="3601872"/>
            <a:ext cx="7327906" cy="3153705"/>
          </a:xfrm>
          <a:prstGeom prst="rect">
            <a:avLst/>
          </a:prstGeom>
        </p:spPr>
      </p:pic>
    </p:spTree>
    <p:extLst>
      <p:ext uri="{BB962C8B-B14F-4D97-AF65-F5344CB8AC3E}">
        <p14:creationId xmlns:p14="http://schemas.microsoft.com/office/powerpoint/2010/main" val="359137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2092881"/>
          </a:xfrm>
          <a:prstGeom prst="rect">
            <a:avLst/>
          </a:prstGeom>
          <a:noFill/>
        </p:spPr>
        <p:txBody>
          <a:bodyPr wrap="square">
            <a:spAutoFit/>
          </a:bodyPr>
          <a:lstStyle/>
          <a:p>
            <a:pPr marL="273050" indent="-273050" algn="l"/>
            <a:r>
              <a:rPr lang="fi-FI" sz="1800" b="1" u="sng" dirty="0"/>
              <a:t>3.1.2. Joint (Montaj İlişkisi) Komutu</a:t>
            </a:r>
            <a:endParaRPr lang="tr-TR" sz="1400" b="1" dirty="0"/>
          </a:p>
          <a:p>
            <a:pPr marL="273050" indent="-273050" algn="l"/>
            <a:endParaRPr lang="tr-TR" sz="1400" b="1" dirty="0"/>
          </a:p>
          <a:p>
            <a:pPr marL="273050" indent="-273050" algn="l"/>
            <a:r>
              <a:rPr lang="tr-TR" sz="1400" b="1" dirty="0"/>
              <a:t>Simgesi	:</a:t>
            </a:r>
          </a:p>
          <a:p>
            <a:pPr algn="l"/>
            <a:r>
              <a:rPr lang="tr-TR" sz="1400" b="1" dirty="0"/>
              <a:t>Konumu	DESING&gt;ASSAMBLE&gt;</a:t>
            </a:r>
            <a:r>
              <a:rPr lang="tr-TR" sz="1400" b="1" dirty="0" err="1"/>
              <a:t>Joint</a:t>
            </a:r>
            <a:endParaRPr lang="tr-TR" sz="1400" dirty="0"/>
          </a:p>
          <a:p>
            <a:pPr algn="l"/>
            <a:r>
              <a:rPr lang="tr-TR" sz="1400" b="1" dirty="0"/>
              <a:t>Klavye Kısa yolu: J</a:t>
            </a:r>
            <a:endParaRPr lang="tr-TR" sz="1400" dirty="0"/>
          </a:p>
          <a:p>
            <a:pPr algn="l"/>
            <a:r>
              <a:rPr lang="tr-TR" sz="1400" dirty="0"/>
              <a:t>	Montaj  için hazır hâle getirilen parçalar </a:t>
            </a:r>
            <a:r>
              <a:rPr lang="tr-TR" sz="1400" dirty="0" err="1"/>
              <a:t>Joint</a:t>
            </a:r>
            <a:r>
              <a:rPr lang="tr-TR" sz="1400" dirty="0"/>
              <a:t> (Montaj İlişkileri) yardımı montaj konumlarına getirilirler. Komuta girildikten sonra ekrana </a:t>
            </a:r>
            <a:r>
              <a:rPr lang="tr-TR" sz="1400" dirty="0" err="1"/>
              <a:t>Joint</a:t>
            </a:r>
            <a:r>
              <a:rPr lang="tr-TR" sz="1400" dirty="0"/>
              <a:t> diyalog kutusu gelir ve gövde olarak belirlenen parça soluk diğer parçalar belirgin şekilde görünür. Bunun sebebi başlangıçta gövde üzerinden montaj ilişkisi </a:t>
            </a:r>
          </a:p>
          <a:p>
            <a:pPr algn="l"/>
            <a:r>
              <a:rPr lang="tr-TR" sz="1400" dirty="0"/>
              <a:t>alınamamasıdır.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0C6B6177-38B5-0D5F-5652-8D820BC7BEC3}"/>
              </a:ext>
            </a:extLst>
          </p:cNvPr>
          <p:cNvPicPr>
            <a:picLocks noChangeAspect="1"/>
          </p:cNvPicPr>
          <p:nvPr/>
        </p:nvPicPr>
        <p:blipFill rotWithShape="1">
          <a:blip r:embed="rId4"/>
          <a:srcRect l="26220" t="29415" r="36614" b="47200"/>
          <a:stretch/>
        </p:blipFill>
        <p:spPr>
          <a:xfrm>
            <a:off x="1196295" y="4091082"/>
            <a:ext cx="7054189" cy="2496616"/>
          </a:xfrm>
          <a:prstGeom prst="rect">
            <a:avLst/>
          </a:prstGeom>
        </p:spPr>
      </p:pic>
      <p:pic>
        <p:nvPicPr>
          <p:cNvPr id="8" name="Resim 7">
            <a:extLst>
              <a:ext uri="{FF2B5EF4-FFF2-40B4-BE49-F238E27FC236}">
                <a16:creationId xmlns:a16="http://schemas.microsoft.com/office/drawing/2014/main" id="{524A585E-FCB3-3A3A-94F2-B56EE9976926}"/>
              </a:ext>
            </a:extLst>
          </p:cNvPr>
          <p:cNvPicPr>
            <a:picLocks noChangeAspect="1"/>
          </p:cNvPicPr>
          <p:nvPr/>
        </p:nvPicPr>
        <p:blipFill rotWithShape="1">
          <a:blip r:embed="rId5"/>
          <a:srcRect l="34982" t="45000" r="62318" b="50500"/>
          <a:stretch/>
        </p:blipFill>
        <p:spPr>
          <a:xfrm>
            <a:off x="1547665" y="2348880"/>
            <a:ext cx="432048" cy="405045"/>
          </a:xfrm>
          <a:prstGeom prst="rect">
            <a:avLst/>
          </a:prstGeom>
        </p:spPr>
      </p:pic>
    </p:spTree>
    <p:extLst>
      <p:ext uri="{BB962C8B-B14F-4D97-AF65-F5344CB8AC3E}">
        <p14:creationId xmlns:p14="http://schemas.microsoft.com/office/powerpoint/2010/main" val="176080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70992" y="1700808"/>
            <a:ext cx="9073008" cy="2800767"/>
          </a:xfrm>
          <a:prstGeom prst="rect">
            <a:avLst/>
          </a:prstGeom>
          <a:noFill/>
        </p:spPr>
        <p:txBody>
          <a:bodyPr wrap="square">
            <a:spAutoFit/>
          </a:bodyPr>
          <a:lstStyle/>
          <a:p>
            <a:pPr indent="268288" algn="l"/>
            <a:r>
              <a:rPr lang="tr-TR" sz="1600" b="1" dirty="0"/>
              <a:t>Montaj ilişkisi komutunun seçimi ile açılan diyalog kutusunda iki bölüm bulunur. Bunlar:</a:t>
            </a:r>
          </a:p>
          <a:p>
            <a:pPr indent="268288" algn="l"/>
            <a:r>
              <a:rPr lang="tr-TR" sz="1600" b="1" dirty="0"/>
              <a:t> 1) </a:t>
            </a:r>
            <a:r>
              <a:rPr lang="tr-TR" sz="1600" b="1" dirty="0" err="1"/>
              <a:t>Position</a:t>
            </a:r>
            <a:r>
              <a:rPr lang="tr-TR" sz="1600" b="1" dirty="0"/>
              <a:t>: </a:t>
            </a:r>
            <a:r>
              <a:rPr lang="tr-TR" sz="1600" dirty="0"/>
              <a:t>Parçaların pozisyonlarının belirlenmesinin yapıldığı bölümdür.</a:t>
            </a:r>
          </a:p>
          <a:p>
            <a:pPr indent="268288" algn="l"/>
            <a:r>
              <a:rPr lang="tr-TR" sz="1600" b="1" dirty="0"/>
              <a:t> 2) Motion: </a:t>
            </a:r>
            <a:r>
              <a:rPr lang="tr-TR" sz="1600" dirty="0"/>
              <a:t>Montaj ilişkisi tipinin seçiminin yapıldığı bölümdür. </a:t>
            </a:r>
          </a:p>
          <a:p>
            <a:pPr indent="268288" algn="l"/>
            <a:r>
              <a:rPr lang="tr-TR" sz="1600" dirty="0" err="1"/>
              <a:t>Position</a:t>
            </a:r>
            <a:r>
              <a:rPr lang="tr-TR" sz="1600" dirty="0"/>
              <a:t> bölümünde Component 1 ve Component 2 olmak üzere iki ayrı montaj parçasının </a:t>
            </a:r>
            <a:r>
              <a:rPr lang="tr-TR" sz="1600" dirty="0" err="1"/>
              <a:t>birbir-lerine</a:t>
            </a:r>
            <a:r>
              <a:rPr lang="tr-TR" sz="1600" dirty="0"/>
              <a:t> göre konumlandırılması istenir. konumlandırma noktalarının birbirine çakıştırılması sonucu oluşur.</a:t>
            </a:r>
          </a:p>
          <a:p>
            <a:pPr indent="268288" algn="l"/>
            <a:r>
              <a:rPr lang="tr-TR" sz="1600" dirty="0"/>
              <a:t> Düzlemsel yüzeyler için dokuz ayrı ilişkilendirme noktası oluşur ve bunlardan birinin seçilmesi istenir Yüzeyde ilişki noktası seçerken başka bir yüzeye geçmeyi engellemek için </a:t>
            </a:r>
            <a:r>
              <a:rPr lang="tr-TR" sz="1600" dirty="0" err="1"/>
              <a:t>Ctrl</a:t>
            </a:r>
            <a:r>
              <a:rPr lang="tr-TR" sz="1600" dirty="0"/>
              <a:t> tuşuna basılı </a:t>
            </a:r>
          </a:p>
          <a:p>
            <a:pPr indent="268288" algn="l"/>
            <a:r>
              <a:rPr lang="tr-TR" sz="1600" dirty="0"/>
              <a:t>tutulur. </a:t>
            </a:r>
          </a:p>
          <a:p>
            <a:pPr indent="268288" algn="l"/>
            <a:r>
              <a:rPr lang="tr-TR" sz="1600" dirty="0"/>
              <a:t>Silindirik alın yüzeyler için sadece merkez noktası ilişkilendirme noktası olarak oluşur</a:t>
            </a:r>
          </a:p>
          <a:p>
            <a:pPr indent="268288" algn="l"/>
            <a:r>
              <a:rPr lang="tr-TR" sz="1600" dirty="0"/>
              <a:t>Silindirlerin eğrisel yüzeyleri seçildiği zaman iki yanal yüzey ortasında merkez nokta seçilir</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FBECD7DE-5141-7371-FE9E-F0383FE95901}"/>
              </a:ext>
            </a:extLst>
          </p:cNvPr>
          <p:cNvPicPr>
            <a:picLocks noChangeAspect="1"/>
          </p:cNvPicPr>
          <p:nvPr/>
        </p:nvPicPr>
        <p:blipFill rotWithShape="1">
          <a:blip r:embed="rId4"/>
          <a:srcRect l="26375" t="59800" r="37400" b="24243"/>
          <a:stretch/>
        </p:blipFill>
        <p:spPr>
          <a:xfrm>
            <a:off x="1043608" y="4685713"/>
            <a:ext cx="6552728" cy="1623607"/>
          </a:xfrm>
          <a:prstGeom prst="rect">
            <a:avLst/>
          </a:prstGeom>
        </p:spPr>
      </p:pic>
    </p:spTree>
    <p:extLst>
      <p:ext uri="{BB962C8B-B14F-4D97-AF65-F5344CB8AC3E}">
        <p14:creationId xmlns:p14="http://schemas.microsoft.com/office/powerpoint/2010/main" val="424140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166384" y="2707388"/>
            <a:ext cx="9073008" cy="830997"/>
          </a:xfrm>
          <a:prstGeom prst="rect">
            <a:avLst/>
          </a:prstGeom>
          <a:noFill/>
        </p:spPr>
        <p:txBody>
          <a:bodyPr wrap="square">
            <a:spAutoFit/>
          </a:bodyPr>
          <a:lstStyle/>
          <a:p>
            <a:pPr indent="268288" algn="l"/>
            <a:r>
              <a:rPr lang="tr-TR" sz="1600" dirty="0"/>
              <a:t>Motion bölümünde seçilen noktaların birbirine göre montaj tipi belirlenir. a’da görülen açılır kutudan ya da b’de görülen </a:t>
            </a:r>
            <a:r>
              <a:rPr lang="tr-TR" sz="1600" dirty="0" err="1"/>
              <a:t>Joint</a:t>
            </a:r>
            <a:r>
              <a:rPr lang="tr-TR" sz="1600" dirty="0"/>
              <a:t> diyalog kutusun sağ tarafında bulunan sekmeden istenen montaj tipi belirlenir</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71CCCE99-EC6D-CB49-2B59-69A8BE0BDAE4}"/>
              </a:ext>
            </a:extLst>
          </p:cNvPr>
          <p:cNvPicPr>
            <a:picLocks noChangeAspect="1"/>
          </p:cNvPicPr>
          <p:nvPr/>
        </p:nvPicPr>
        <p:blipFill rotWithShape="1">
          <a:blip r:embed="rId4"/>
          <a:srcRect l="25588" t="19201" r="38975" b="59239"/>
          <a:stretch/>
        </p:blipFill>
        <p:spPr>
          <a:xfrm>
            <a:off x="351249" y="3933056"/>
            <a:ext cx="8441501" cy="2376265"/>
          </a:xfrm>
          <a:prstGeom prst="rect">
            <a:avLst/>
          </a:prstGeom>
        </p:spPr>
      </p:pic>
    </p:spTree>
    <p:extLst>
      <p:ext uri="{BB962C8B-B14F-4D97-AF65-F5344CB8AC3E}">
        <p14:creationId xmlns:p14="http://schemas.microsoft.com/office/powerpoint/2010/main" val="279829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sp>
        <p:nvSpPr>
          <p:cNvPr id="8" name="Metin kutusu 7">
            <a:extLst>
              <a:ext uri="{FF2B5EF4-FFF2-40B4-BE49-F238E27FC236}">
                <a16:creationId xmlns:a16="http://schemas.microsoft.com/office/drawing/2014/main" id="{1BCA929D-4E0A-C7D2-4E0B-CDECBF96527B}"/>
              </a:ext>
            </a:extLst>
          </p:cNvPr>
          <p:cNvSpPr txBox="1"/>
          <p:nvPr/>
        </p:nvSpPr>
        <p:spPr>
          <a:xfrm>
            <a:off x="179512" y="1495213"/>
            <a:ext cx="8856984" cy="5293757"/>
          </a:xfrm>
          <a:prstGeom prst="rect">
            <a:avLst/>
          </a:prstGeom>
          <a:noFill/>
        </p:spPr>
        <p:txBody>
          <a:bodyPr wrap="square">
            <a:spAutoFit/>
          </a:bodyPr>
          <a:lstStyle/>
          <a:p>
            <a:pPr algn="l"/>
            <a:r>
              <a:rPr lang="tr-TR" sz="1600" b="1" dirty="0"/>
              <a:t>Montaj tipleri ve kullanım alanları şu şekildedir:</a:t>
            </a:r>
          </a:p>
          <a:p>
            <a:pPr algn="l"/>
            <a:r>
              <a:rPr lang="tr-TR" sz="1600" dirty="0"/>
              <a:t> </a:t>
            </a:r>
            <a:r>
              <a:rPr lang="tr-TR" sz="1600" b="1" dirty="0"/>
              <a:t>1) </a:t>
            </a:r>
            <a:r>
              <a:rPr lang="tr-TR" sz="1600" b="1" dirty="0" err="1"/>
              <a:t>Rigid</a:t>
            </a:r>
            <a:r>
              <a:rPr lang="tr-TR" sz="1600" b="1" dirty="0"/>
              <a:t> (Sabit): </a:t>
            </a:r>
            <a:r>
              <a:rPr lang="tr-TR" sz="1600" dirty="0"/>
              <a:t>Montaj bileşenlerini birbirine sabitler ve tek parça olarak hareket etmelerini sağlar.</a:t>
            </a:r>
          </a:p>
          <a:p>
            <a:pPr algn="l"/>
            <a:r>
              <a:rPr lang="tr-TR" sz="1600" b="1" dirty="0"/>
              <a:t> 2) </a:t>
            </a:r>
            <a:r>
              <a:rPr lang="tr-TR" sz="1600" b="1" dirty="0" err="1"/>
              <a:t>Revolute</a:t>
            </a:r>
            <a:r>
              <a:rPr lang="tr-TR" sz="1600" b="1" dirty="0"/>
              <a:t> (Dönme): </a:t>
            </a:r>
            <a:r>
              <a:rPr lang="tr-TR" sz="1600" dirty="0"/>
              <a:t>Montaj bileşenlerinin </a:t>
            </a:r>
            <a:r>
              <a:rPr lang="tr-TR" sz="1600" dirty="0" err="1"/>
              <a:t>orjin</a:t>
            </a:r>
            <a:r>
              <a:rPr lang="tr-TR" sz="1600" dirty="0"/>
              <a:t> merkezli istenilen eksende dönmesini sağlar.</a:t>
            </a:r>
          </a:p>
          <a:p>
            <a:pPr algn="l"/>
            <a:r>
              <a:rPr lang="tr-TR" sz="1600" dirty="0"/>
              <a:t> </a:t>
            </a:r>
            <a:r>
              <a:rPr lang="tr-TR" sz="1600" b="1" dirty="0"/>
              <a:t>3) </a:t>
            </a:r>
            <a:r>
              <a:rPr lang="tr-TR" sz="1600" b="1" dirty="0" err="1"/>
              <a:t>Slider</a:t>
            </a:r>
            <a:r>
              <a:rPr lang="tr-TR" sz="1600" b="1" dirty="0"/>
              <a:t> (Kayma): </a:t>
            </a:r>
            <a:r>
              <a:rPr lang="tr-TR" sz="1600" dirty="0"/>
              <a:t>Montaj bileşenlerinin belirlenen bir eksende doğrusal hareket yapmalarını sağlar.</a:t>
            </a:r>
          </a:p>
          <a:p>
            <a:pPr algn="l"/>
            <a:r>
              <a:rPr lang="tr-TR" sz="1600" dirty="0"/>
              <a:t> </a:t>
            </a:r>
            <a:r>
              <a:rPr lang="tr-TR" sz="1600" b="1" dirty="0"/>
              <a:t>4) </a:t>
            </a:r>
            <a:r>
              <a:rPr lang="tr-TR" sz="1600" b="1" dirty="0" err="1"/>
              <a:t>Cylindirical</a:t>
            </a:r>
            <a:r>
              <a:rPr lang="tr-TR" sz="1600" b="1" dirty="0"/>
              <a:t> (Dönme-Kayma): </a:t>
            </a:r>
            <a:r>
              <a:rPr lang="tr-TR" sz="1600" dirty="0"/>
              <a:t>Montaj bileşenlerinin belirlenen bir eksende dönme ve kayma hareket yapmalarını sağlar. </a:t>
            </a:r>
          </a:p>
          <a:p>
            <a:pPr algn="l"/>
            <a:r>
              <a:rPr lang="tr-TR" sz="1600" b="1" dirty="0"/>
              <a:t>5) Pin-Slot (</a:t>
            </a:r>
            <a:r>
              <a:rPr lang="tr-TR" sz="1600" b="1" dirty="0" err="1"/>
              <a:t>Dönme&amp;Kayma</a:t>
            </a:r>
            <a:r>
              <a:rPr lang="tr-TR" sz="1600" b="1" dirty="0"/>
              <a:t>): </a:t>
            </a:r>
            <a:r>
              <a:rPr lang="tr-TR" sz="1600" dirty="0"/>
              <a:t>Montaj bileşenlerinin belirlenen bir eksende dönme ve belirlenen  </a:t>
            </a:r>
          </a:p>
          <a:p>
            <a:pPr algn="l"/>
            <a:r>
              <a:rPr lang="tr-TR" sz="1600" dirty="0"/>
              <a:t>başka bir eksende kayma hareketi yapmalarını sağlar. </a:t>
            </a:r>
            <a:r>
              <a:rPr lang="tr-TR" sz="1600" dirty="0" err="1"/>
              <a:t>Cylindirical</a:t>
            </a:r>
            <a:r>
              <a:rPr lang="tr-TR" sz="1600" dirty="0"/>
              <a:t> komutundan farklı olarak dön- </a:t>
            </a:r>
          </a:p>
          <a:p>
            <a:pPr algn="l"/>
            <a:r>
              <a:rPr lang="tr-TR" sz="1600" dirty="0"/>
              <a:t>me ve kayma eksenleri ayrı ayrı belirlenebilir. </a:t>
            </a:r>
          </a:p>
          <a:p>
            <a:pPr algn="l"/>
            <a:r>
              <a:rPr lang="tr-TR" sz="1600" b="1" dirty="0"/>
              <a:t>6) </a:t>
            </a:r>
            <a:r>
              <a:rPr lang="tr-TR" sz="1600" b="1" dirty="0" err="1"/>
              <a:t>Planar</a:t>
            </a:r>
            <a:r>
              <a:rPr lang="tr-TR" sz="1600" b="1" dirty="0"/>
              <a:t> (Düzlemsel Yörünge): </a:t>
            </a:r>
            <a:r>
              <a:rPr lang="tr-TR" sz="1600" dirty="0"/>
              <a:t>Montaj bileşenlerinin belirlenen bir düzlemde iki yönlü kayma  </a:t>
            </a:r>
          </a:p>
          <a:p>
            <a:pPr algn="l"/>
            <a:r>
              <a:rPr lang="tr-TR" sz="1600" dirty="0"/>
              <a:t>hareketi ve dönme hareketi yapmalarını sağlar. </a:t>
            </a:r>
          </a:p>
          <a:p>
            <a:pPr algn="l"/>
            <a:r>
              <a:rPr lang="tr-TR" sz="1600" b="1" dirty="0"/>
              <a:t>7) </a:t>
            </a:r>
            <a:r>
              <a:rPr lang="tr-TR" sz="1600" b="1" dirty="0" err="1"/>
              <a:t>Ball</a:t>
            </a:r>
            <a:r>
              <a:rPr lang="tr-TR" sz="1600" b="1" dirty="0"/>
              <a:t> (Küresel): </a:t>
            </a:r>
            <a:r>
              <a:rPr lang="tr-TR" sz="1600" dirty="0"/>
              <a:t>Montaj bileşenlerinin bağlantı noktaları itibariyle küresel hareket yapmalarını  </a:t>
            </a:r>
          </a:p>
          <a:p>
            <a:pPr algn="l"/>
            <a:r>
              <a:rPr lang="tr-TR" sz="1600" dirty="0"/>
              <a:t>sağlar. </a:t>
            </a:r>
          </a:p>
          <a:p>
            <a:pPr algn="l"/>
            <a:r>
              <a:rPr lang="tr-TR" sz="1400" dirty="0"/>
              <a:t>	Motion bölümünün alt kısmında bulunan </a:t>
            </a:r>
            <a:r>
              <a:rPr lang="tr-TR" sz="1400" dirty="0" err="1"/>
              <a:t>Animate</a:t>
            </a:r>
            <a:r>
              <a:rPr lang="tr-TR" sz="1400" dirty="0"/>
              <a:t> butonu, oluşturulan montaj tipinin hareket ön animasyonu yapar ve istenen tipin belirlenmesi noktasında yol gösterir. </a:t>
            </a:r>
          </a:p>
          <a:p>
            <a:pPr algn="l"/>
            <a:r>
              <a:rPr lang="tr-TR" sz="1400" dirty="0"/>
              <a:t>	Parçaların montajı esnasında </a:t>
            </a:r>
            <a:r>
              <a:rPr lang="tr-TR" sz="1400" dirty="0" err="1"/>
              <a:t>Origin</a:t>
            </a:r>
            <a:r>
              <a:rPr lang="tr-TR" sz="1400" dirty="0"/>
              <a:t> (Montaj Merkezi) konumunun ötelenmesi (X, Y ya da Z ekse</a:t>
            </a:r>
          </a:p>
          <a:p>
            <a:pPr algn="l"/>
            <a:r>
              <a:rPr lang="tr-TR" sz="1400" dirty="0" err="1"/>
              <a:t>ninde</a:t>
            </a:r>
            <a:r>
              <a:rPr lang="tr-TR" sz="1400" dirty="0"/>
              <a:t>) ya da döndürülmesi için ekranda çizim yardımcısı belirir. Değiştirilmek istenen yardımcının üzerine </a:t>
            </a:r>
          </a:p>
          <a:p>
            <a:pPr algn="l"/>
            <a:r>
              <a:rPr lang="tr-TR" sz="1400" dirty="0"/>
              <a:t>gelindiğinde beliren el ifadesine farenin sol tuşuna basılı tutarak değeri değiştirilebilir.</a:t>
            </a:r>
          </a:p>
          <a:p>
            <a:pPr algn="l"/>
            <a:r>
              <a:rPr lang="tr-TR" sz="1400" dirty="0"/>
              <a:t> 	Çizim ekranında beliren montaj diyalog kutusunda da bu değerleri değiştirmek üzere değer kutu-</a:t>
            </a:r>
          </a:p>
          <a:p>
            <a:pPr algn="l"/>
            <a:r>
              <a:rPr lang="tr-TR" sz="1400" dirty="0" err="1"/>
              <a:t>cukları</a:t>
            </a:r>
            <a:r>
              <a:rPr lang="tr-TR" sz="1400" dirty="0"/>
              <a:t> vardır</a:t>
            </a:r>
          </a:p>
        </p:txBody>
      </p:sp>
    </p:spTree>
    <p:extLst>
      <p:ext uri="{BB962C8B-B14F-4D97-AF65-F5344CB8AC3E}">
        <p14:creationId xmlns:p14="http://schemas.microsoft.com/office/powerpoint/2010/main" val="63376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70992" y="1844824"/>
            <a:ext cx="9073008" cy="1815882"/>
          </a:xfrm>
          <a:prstGeom prst="rect">
            <a:avLst/>
          </a:prstGeom>
          <a:noFill/>
        </p:spPr>
        <p:txBody>
          <a:bodyPr wrap="square">
            <a:spAutoFit/>
          </a:bodyPr>
          <a:lstStyle/>
          <a:p>
            <a:pPr indent="268288" algn="l"/>
            <a:r>
              <a:rPr lang="tr-TR" sz="1600" dirty="0"/>
              <a:t>Montaj ilişkisi diyalog kutusunda bulunan </a:t>
            </a:r>
            <a:r>
              <a:rPr lang="tr-TR" sz="1600" dirty="0" err="1"/>
              <a:t>Mode</a:t>
            </a:r>
            <a:r>
              <a:rPr lang="tr-TR" sz="1600" dirty="0"/>
              <a:t> kısmında ilişkilendirmeye esas noktanın </a:t>
            </a:r>
          </a:p>
          <a:p>
            <a:pPr indent="268288" algn="l"/>
            <a:r>
              <a:rPr lang="tr-TR" sz="1600" dirty="0"/>
              <a:t>belirlenmesi için üç ayrı yöntem bulunmaktadır. Bunlar:</a:t>
            </a:r>
          </a:p>
          <a:p>
            <a:pPr indent="268288" algn="l"/>
            <a:r>
              <a:rPr lang="tr-TR" sz="1600" dirty="0"/>
              <a:t> </a:t>
            </a:r>
            <a:r>
              <a:rPr lang="tr-TR" sz="1600" b="1" dirty="0"/>
              <a:t>1) Simple: </a:t>
            </a:r>
            <a:r>
              <a:rPr lang="tr-TR" sz="1600" dirty="0"/>
              <a:t>Seçilen düzlem üzerinde oluşan ilişkilendirme noktasının seçimi yapılır (a).</a:t>
            </a:r>
          </a:p>
          <a:p>
            <a:pPr marL="628650" indent="-360363" algn="l"/>
            <a:r>
              <a:rPr lang="tr-TR" sz="1600" b="1" dirty="0"/>
              <a:t> 2) </a:t>
            </a:r>
            <a:r>
              <a:rPr lang="tr-TR" sz="1600" b="1" dirty="0" err="1"/>
              <a:t>Between</a:t>
            </a:r>
            <a:r>
              <a:rPr lang="tr-TR" sz="1600" b="1" dirty="0"/>
              <a:t> Two </a:t>
            </a:r>
            <a:r>
              <a:rPr lang="tr-TR" sz="1600" b="1" dirty="0" err="1"/>
              <a:t>Faces</a:t>
            </a:r>
            <a:r>
              <a:rPr lang="tr-TR" sz="1600" b="1" dirty="0"/>
              <a:t>: </a:t>
            </a:r>
            <a:r>
              <a:rPr lang="tr-TR" sz="1600" dirty="0"/>
              <a:t>Seçilecek iki düzlem arasında kalan düzlemde ilişkilendirme noktasının seçimi yapılır (b).</a:t>
            </a:r>
          </a:p>
          <a:p>
            <a:pPr marL="628650" indent="-360363" algn="l"/>
            <a:r>
              <a:rPr lang="tr-TR" sz="1600" dirty="0"/>
              <a:t> </a:t>
            </a:r>
            <a:r>
              <a:rPr lang="tr-TR" sz="1600" b="1" dirty="0"/>
              <a:t>3) Two </a:t>
            </a:r>
            <a:r>
              <a:rPr lang="tr-TR" sz="1600" b="1" dirty="0" err="1"/>
              <a:t>Edge</a:t>
            </a:r>
            <a:r>
              <a:rPr lang="tr-TR" sz="1600" b="1" dirty="0"/>
              <a:t> </a:t>
            </a:r>
            <a:r>
              <a:rPr lang="tr-TR" sz="1600" b="1" dirty="0" err="1"/>
              <a:t>Intersection</a:t>
            </a:r>
            <a:r>
              <a:rPr lang="tr-TR" sz="1600" b="1" dirty="0"/>
              <a:t>: </a:t>
            </a:r>
            <a:r>
              <a:rPr lang="tr-TR" sz="1600" dirty="0"/>
              <a:t>Birbirine temas eden iki köşe noktasının kesişim noktası ilişkilendirme  noktası olarak seçilir (c).</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02D83D04-A7D5-E2BD-D0D9-20E9D6F028BA}"/>
              </a:ext>
            </a:extLst>
          </p:cNvPr>
          <p:cNvPicPr>
            <a:picLocks noChangeAspect="1"/>
          </p:cNvPicPr>
          <p:nvPr/>
        </p:nvPicPr>
        <p:blipFill rotWithShape="1">
          <a:blip r:embed="rId4"/>
          <a:srcRect l="24013" t="43000" r="35037" b="36538"/>
          <a:stretch/>
        </p:blipFill>
        <p:spPr>
          <a:xfrm>
            <a:off x="729219" y="4005064"/>
            <a:ext cx="7685562" cy="2160240"/>
          </a:xfrm>
          <a:prstGeom prst="rect">
            <a:avLst/>
          </a:prstGeom>
        </p:spPr>
      </p:pic>
    </p:spTree>
    <p:extLst>
      <p:ext uri="{BB962C8B-B14F-4D97-AF65-F5344CB8AC3E}">
        <p14:creationId xmlns:p14="http://schemas.microsoft.com/office/powerpoint/2010/main" val="2465790266"/>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10088</TotalTime>
  <Words>946</Words>
  <Application>Microsoft Office PowerPoint</Application>
  <PresentationFormat>Ekran Gösterisi (4:3)</PresentationFormat>
  <Paragraphs>87</Paragraphs>
  <Slides>13</Slides>
  <Notes>13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Microsoft Sans Serif</vt:lpstr>
      <vt:lpstr>powerpoint-template-24</vt:lpstr>
      <vt:lpstr>3. KATILARIN MONTAJI  3.1. MONTAJ SAYFASINA PARÇA VE İLİŞKİ EKLEME   3.1.1. New Component (Montaj Bileşeni) Komutu   3.1.2. Joint (Montaj İlişkisi) Komutu </vt:lpstr>
      <vt:lpstr>Katıların Montajı</vt:lpstr>
      <vt:lpstr>Katıların Montajı</vt:lpstr>
      <vt:lpstr>Katıların Montajı</vt:lpstr>
      <vt:lpstr>Katıların Montajı</vt:lpstr>
      <vt:lpstr>Katıların Montajı</vt:lpstr>
      <vt:lpstr>Katıların Montajı</vt:lpstr>
      <vt:lpstr>Katıların Montajı</vt:lpstr>
      <vt:lpstr>Katıların Montajı</vt:lpstr>
      <vt:lpstr>Katıların Montajırı</vt:lpstr>
      <vt:lpstr>Katıların Montajı</vt:lpstr>
      <vt:lpstr>Katıların Montajı</vt:lpstr>
      <vt:lpstr>Katıların Montajı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70</cp:revision>
  <dcterms:created xsi:type="dcterms:W3CDTF">2021-12-22T17:52:59Z</dcterms:created>
  <dcterms:modified xsi:type="dcterms:W3CDTF">2024-12-07T19:15:05Z</dcterms:modified>
</cp:coreProperties>
</file>